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media/image1.jpeg" ContentType="image/jpeg"/>
  <Override PartName="/ppt/media/image2.jpeg" ContentType="image/jpeg"/>
  <Override PartName="/ppt/media/image3.jpeg" ContentType="image/jpeg"/>
  <Override PartName="/ppt/media/image4.png" ContentType="image/png"/>
  <Override PartName="/ppt/media/image10.png" ContentType="image/png"/>
  <Override PartName="/ppt/media/image5.png" ContentType="image/pn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1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</p:sldIdLst>
  <p:sldSz cx="9144000" cy="51435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82281AC-D317-4C77-82BA-70EC7087DA2C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45E6C3E-83C3-4D62-90C2-AD8DA5D62374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1A9A797-EC70-46EC-A54F-DDE120F33C46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A5A7CDE-C8D4-400F-B76B-DE3F6DE5E4A0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A98505B-4748-421F-9BDC-0C43195B3C8E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85BA8DD-2A41-41F5-8EA9-620A26762CC8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F1EE0A-3F63-4DBC-B4F5-E399AF5B1569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02E0CBA-EC2B-4077-9F37-3B0C5E9DB7A6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A4C126-FCA2-475E-9B92-6AC08CBB8699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BB01378-B7D4-42D9-8958-5077408D86A5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CA0789C-37A8-433A-AC0A-730CF02951BC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DA8A964-51A3-4A82-9992-97B62E2BC042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C4513C-FD78-45FE-8002-1156107157F5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384576-F08D-4540-9318-4CD4EA05261A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1ECF46A-BB81-4FBA-BC7A-C5A0A1DF3D4B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8E7114F-FBAB-4127-86BB-92D8C4C49FA6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55F1D7A-EDBD-4F41-9858-0D4455C8EBCA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9A6E7CC-972A-4B5B-87F9-7CF4E68E87F3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994BBC75-B394-4C1A-B242-89B42B3AE73D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D55ADA1-D58F-49CC-9BD3-9F48D8CE9982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ECED8BC-31E5-4C86-8D12-CE7066E15AD6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C85A70A-4343-46FB-A034-5E4BC1A49D54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60252C8-1B2B-41D0-A4F5-AEC99F3B03F0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C1BD25E-E527-474E-8C27-E3103AD49ABB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7323269-9BFF-47BC-9640-E82CA1D012F1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32047E7-EFB9-4FB8-8B21-B0AEE8FB7CAA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5138EF0-8AA5-47D7-ABA4-3EE9BD1E64FE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E1398F3-2382-4B47-B5E1-2F0163680678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E7CECEB-F869-4186-A0C0-6792E266195C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0831A4C-3C2D-405B-8B82-716451BD84EC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E00F6DF-6B53-40C8-BB8F-9B3B9F31FC55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5F59BE4-1276-4957-A12C-4AE2641CCFE0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AEEDDD1-2EC6-46BB-95EC-42B4A9087A6E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06989AD-7F51-49C8-AA19-6F9A641AE1CB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67C5BD1-6492-49BB-85B0-C500F7D3A0DF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4493DBC-D9C3-4103-AF18-9F2A799A25D4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66CB9BE-E8AD-4BBF-BEF7-8D0B4945FD20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18A1FF1-C164-4512-9072-7533063426B6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18EBE89-3D3A-4680-AA72-745724CC00E1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0454446-B1B4-4D3A-9489-A877E07F79C9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ADA4EF58-2DE0-457E-BA75-D0FEEA084EDC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85A8CED3-9D33-49E6-B04A-467C954B1C58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048B902-88C4-4369-9F31-D10935F0FA2B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667033D-60C9-4686-8BC3-D8303AA25302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D204E24-D494-452B-AAC2-2341E6DB9512}" type="slidenum">
              <a:t>&lt;#&gt;</a:t>
            </a:fld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2E3A301-7A00-4957-8ECC-869902380C5E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B1B2A08-0610-4980-BEE4-8D83C5F35D8F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674DF6C-A801-4C46-B8E1-F31C47CBAE44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5D16460-4A56-4B51-98D7-E15FDAFCE1B1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142E095-B2BB-4E74-9CD6-52B57268738A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21531FE-5050-4407-A123-9C0631C67270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22651AF-1C28-438D-BD8F-E6CA52091CA6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EE9114F-C520-44E5-9FFD-9DE948F07932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F38E4E3-3735-49FB-8CE3-9048D30D8F27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0146AA5-8A18-4E9D-AC4D-FEE5BC779AF9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C591C97-C3CA-4F4C-B08F-1FD15D1A4993}" type="slidenum">
              <a:t>&lt;#&gt;</a:t>
            </a:fld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5FCF7A4-310A-4785-8539-2649793893D0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0D8A7F3-1177-4E96-A64E-04323F4B17EE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206D78A2-02D4-408D-A119-225D828889D1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B9B9B9E-D18C-4B76-9E32-8F3B2E3847DA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637BD16-F96A-43E4-99A0-A7F50BDC22DA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8A13316-4AB1-4A2F-880F-C79AD038A6E3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351578D-F320-4C81-9E1B-12CC758771E2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D31F66D-8B7E-4C12-B612-E96544B575BD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BD4CA7E-CA9F-434F-AA4B-A3D14623317E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03D4F90-63D8-49CA-BF89-55DDC35E1C52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9BDC193-37BD-41FA-BB44-27E1703CDCA4}" type="slidenum">
              <a:t>&lt;#&gt;</a:t>
            </a:fld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FC5C7D7B-2E22-4EBB-9E64-16840A6D05EE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BD633A2-87F8-4BEC-B4AE-101679648BEA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7436A387-CFDA-4FD5-A7F2-E0416B9C88C5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65AAF634-DDB7-413A-ADF3-8F1EAE8AC373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A9B6BD29-C387-4044-B410-F20BE10D694A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AC6E7E2-5362-4249-A98E-356C4DDC6738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22BC02B8-553D-45FF-B6B8-33AB9481A943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C17E262-1F31-4145-802F-8ACB15D917EB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D23E3C39-2DB5-49E2-B6D1-E6D062D6CB18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8238256-85C5-47B1-88A9-664FBB3B9541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A605311-A565-41B5-9BD6-46F06CE013B6}" type="slidenum">
              <a:t>&lt;#&gt;</a:t>
            </a:fld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51C78312-195A-40D5-BF54-C02E4F617D65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F8D823C-63F1-476B-979E-FD23091021F6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C129F9FD-B4A2-4D8A-AE38-2017AA5E32B2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82005D18-5B83-4279-8ECB-F6A51545C234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57706EBF-59B3-45CE-8C4D-DBD201FDE657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AF629F8-3908-4F08-B1AA-3E08C4850610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51B06DD-7AFB-4806-A7D7-3645E46ED05D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865F233-E29B-4118-ADBC-00DBE5237D24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0B391B7-AD3F-48FA-AEF0-1CF129C21B90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EE77A7C-4375-4903-A0F3-285ADD592471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499E75C-5219-4F17-BFEB-661252FCF58E}" type="slidenum">
              <a:t>&lt;#&gt;</a:t>
            </a:fld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2E3FBA8-81C9-4A70-B4F6-874C77CD0C20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3267B12-6D00-4121-85D9-AC1526221305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B69283D-2D13-41A4-B174-4CAFFD775233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1A11ABD4-082F-41C7-BF43-FCA96C6573D6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B9FAFF9-E214-4171-A4DD-1F7080A49111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96D2EA1-4D96-4771-B554-EDD1BC644D93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C0512E7-5773-4EF8-B277-E98CA05809D2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3.xml"/><Relationship Id="rId3" Type="http://schemas.openxmlformats.org/officeDocument/2006/relationships/slideLayout" Target="../slideLayouts/slideLayout74.xml"/><Relationship Id="rId4" Type="http://schemas.openxmlformats.org/officeDocument/2006/relationships/slideLayout" Target="../slideLayouts/slideLayout75.xml"/><Relationship Id="rId5" Type="http://schemas.openxmlformats.org/officeDocument/2006/relationships/slideLayout" Target="../slideLayouts/slideLayout76.xml"/><Relationship Id="rId6" Type="http://schemas.openxmlformats.org/officeDocument/2006/relationships/slideLayout" Target="../slideLayouts/slideLayout77.xml"/><Relationship Id="rId7" Type="http://schemas.openxmlformats.org/officeDocument/2006/relationships/slideLayout" Target="../slideLayouts/slideLayout78.xml"/><Relationship Id="rId8" Type="http://schemas.openxmlformats.org/officeDocument/2006/relationships/slideLayout" Target="../slideLayouts/slideLayout79.xml"/><Relationship Id="rId9" Type="http://schemas.openxmlformats.org/officeDocument/2006/relationships/slideLayout" Target="../slideLayouts/slideLayout80.xml"/><Relationship Id="rId10" Type="http://schemas.openxmlformats.org/officeDocument/2006/relationships/slideLayout" Target="../slideLayouts/slideLayout81.xml"/><Relationship Id="rId11" Type="http://schemas.openxmlformats.org/officeDocument/2006/relationships/slideLayout" Target="../slideLayouts/slideLayout82.xml"/><Relationship Id="rId12" Type="http://schemas.openxmlformats.org/officeDocument/2006/relationships/slideLayout" Target="../slideLayouts/slideLayout83.xml"/><Relationship Id="rId13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8.xml"/><Relationship Id="rId6" Type="http://schemas.openxmlformats.org/officeDocument/2006/relationships/slideLayout" Target="../slideLayouts/slideLayout89.xml"/><Relationship Id="rId7" Type="http://schemas.openxmlformats.org/officeDocument/2006/relationships/slideLayout" Target="../slideLayouts/slideLayout90.xml"/><Relationship Id="rId8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2.xml"/><Relationship Id="rId10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oogle Shape;6;p1"/>
          <p:cNvGrpSpPr/>
          <p:nvPr/>
        </p:nvGrpSpPr>
        <p:grpSpPr>
          <a:xfrm>
            <a:off x="4350240" y="2855520"/>
            <a:ext cx="441000" cy="102960"/>
            <a:chOff x="4350240" y="2855520"/>
            <a:chExt cx="441000" cy="102960"/>
          </a:xfrm>
        </p:grpSpPr>
        <p:sp>
          <p:nvSpPr>
            <p:cNvPr id="1" name="Google Shape;7;p1"/>
            <p:cNvSpPr/>
            <p:nvPr/>
          </p:nvSpPr>
          <p:spPr>
            <a:xfrm>
              <a:off x="4519080" y="2855520"/>
              <a:ext cx="102960" cy="10296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360" bIns="36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" name="Google Shape;8;p1"/>
            <p:cNvSpPr/>
            <p:nvPr/>
          </p:nvSpPr>
          <p:spPr>
            <a:xfrm>
              <a:off x="4688280" y="2855520"/>
              <a:ext cx="102960" cy="10296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360" bIns="36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3" name="Google Shape;9;p1"/>
            <p:cNvSpPr/>
            <p:nvPr/>
          </p:nvSpPr>
          <p:spPr>
            <a:xfrm>
              <a:off x="4350240" y="2855520"/>
              <a:ext cx="102960" cy="102960"/>
            </a:xfrm>
            <a:prstGeom prst="ellipse">
              <a:avLst/>
            </a:pr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360" bIns="36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US" sz="1400" spc="-1" strike="noStrike">
                <a:solidFill>
                  <a:srgbClr val="000000"/>
                </a:solidFill>
                <a:latin typeface="Arial"/>
              </a:endParaRPr>
            </a:p>
          </p:txBody>
        </p:sp>
      </p:grpSp>
      <p:sp>
        <p:nvSpPr>
          <p:cNvPr id="4" name="PlaceHolder 1"/>
          <p:cNvSpPr>
            <a:spLocks noGrp="1"/>
          </p:cNvSpPr>
          <p:nvPr>
            <p:ph type="sldNum" idx="1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accent3"/>
                </a:solidFill>
                <a:latin typeface="Average"/>
                <a:ea typeface="Averag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3B4DF5D-CD5A-479F-A236-EDFE4C0D359A}" type="slidenum">
              <a:rPr b="0" lang="en-US" sz="1000" spc="-1" strike="noStrike">
                <a:solidFill>
                  <a:schemeClr val="accent3"/>
                </a:solidFill>
                <a:latin typeface="Average"/>
                <a:ea typeface="Average"/>
              </a:rPr>
              <a:t>&lt;番号&gt;</a:t>
            </a:fld>
            <a:endParaRPr b="0" lang="en-US" sz="1000" spc="-1" strike="noStrike">
              <a:solidFill>
                <a:srgbClr val="000000"/>
              </a:solidFill>
              <a:latin typeface="游明朝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クリックしてタイトルテキストを編集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クリックしてアウトラインのテキストを編集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sldNum" idx="2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accent3"/>
                </a:solidFill>
                <a:latin typeface="Average"/>
                <a:ea typeface="Averag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1DE8BF15-7BEE-4F9E-B394-3DA66F4FCE46}" type="slidenum">
              <a:rPr b="0" lang="en-US" sz="1000" spc="-1" strike="noStrike">
                <a:solidFill>
                  <a:schemeClr val="accent3"/>
                </a:solidFill>
                <a:latin typeface="Average"/>
                <a:ea typeface="Average"/>
              </a:rPr>
              <a:t>&lt;番号&gt;</a:t>
            </a:fld>
            <a:endParaRPr b="0" lang="en-US" sz="1000" spc="-1" strike="noStrike">
              <a:solidFill>
                <a:srgbClr val="000000"/>
              </a:solidFill>
              <a:latin typeface="游明朝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クリックしてタイトルテキストを編集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クリックしてアウトラインのテキストを編集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ldNum" idx="3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accent3"/>
                </a:solidFill>
                <a:latin typeface="Average"/>
                <a:ea typeface="Averag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034EDFD1-B4CB-4F24-A3DF-B9D24C4C80B0}" type="slidenum">
              <a:rPr b="0" lang="en-US" sz="1000" spc="-1" strike="noStrike">
                <a:solidFill>
                  <a:schemeClr val="accent3"/>
                </a:solidFill>
                <a:latin typeface="Average"/>
                <a:ea typeface="Average"/>
              </a:rPr>
              <a:t>&lt;番号&gt;</a:t>
            </a:fld>
            <a:endParaRPr b="0" lang="en-US" sz="1000" spc="-1" strike="noStrike">
              <a:solidFill>
                <a:srgbClr val="000000"/>
              </a:solidFill>
              <a:latin typeface="游明朝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クリックしてタイトルテキストを編集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クリックしてアウトラインのテキストを編集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クリックしてタイトルテキストを編集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クリックしてアウトラインのテキストを編集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440" cy="298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7222" lnSpcReduction="1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クリックしてアウトラインのテキストを編集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ja-JP" sz="18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sldNum" idx="4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accent3"/>
                </a:solidFill>
                <a:latin typeface="Average"/>
                <a:ea typeface="Averag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E638A39-9513-4F63-9F2D-C9DAFEE66A37}" type="slidenum">
              <a:rPr b="0" lang="en-US" sz="1000" spc="-1" strike="noStrike">
                <a:solidFill>
                  <a:schemeClr val="accent3"/>
                </a:solidFill>
                <a:latin typeface="Average"/>
                <a:ea typeface="Average"/>
              </a:rPr>
              <a:t>&lt;番号&gt;</a:t>
            </a:fld>
            <a:endParaRPr b="0" lang="en-US" sz="1000" spc="-1" strike="noStrike">
              <a:solidFill>
                <a:srgbClr val="000000"/>
              </a:solidFill>
              <a:latin typeface="游明朝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sldNum" idx="5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accent3"/>
                </a:solidFill>
                <a:latin typeface="Average"/>
                <a:ea typeface="Averag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57B4560-81F7-4AC7-8ABA-591FEA4367AF}" type="slidenum">
              <a:rPr b="0" lang="en-US" sz="1000" spc="-1" strike="noStrike">
                <a:solidFill>
                  <a:schemeClr val="accent3"/>
                </a:solidFill>
                <a:latin typeface="Average"/>
                <a:ea typeface="Average"/>
              </a:rPr>
              <a:t>&lt;番号&gt;</a:t>
            </a:fld>
            <a:endParaRPr b="0" lang="en-US" sz="1000" spc="-1" strike="noStrike">
              <a:solidFill>
                <a:srgbClr val="000000"/>
              </a:solidFill>
              <a:latin typeface="游明朝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クリックしてタイトルテキストを編集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クリックしてアウトラインのテキストを編集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ldNum" idx="6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lt1"/>
                </a:solidFill>
                <a:latin typeface="Average"/>
                <a:ea typeface="Averag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14538BC-BBE3-46B1-AD90-68A91FA2F5AF}" type="slidenum">
              <a:rPr b="0" lang="en-US" sz="1000" spc="-1" strike="noStrike">
                <a:solidFill>
                  <a:schemeClr val="lt1"/>
                </a:solidFill>
                <a:latin typeface="Average"/>
                <a:ea typeface="Average"/>
              </a:rPr>
              <a:t>&lt;番号&gt;</a:t>
            </a:fld>
            <a:endParaRPr b="0" lang="en-US" sz="1000" spc="-1" strike="noStrike">
              <a:solidFill>
                <a:srgbClr val="000000"/>
              </a:solidFill>
              <a:latin typeface="游明朝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クリックしてタイトルテキストを編集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クリックしてアウトラインのテキストを編集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395;p79"/>
          <p:cNvSpPr/>
          <p:nvPr/>
        </p:nvSpPr>
        <p:spPr>
          <a:xfrm>
            <a:off x="4572000" y="0"/>
            <a:ext cx="4569480" cy="514116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240" name="Google Shape;396;p79"/>
          <p:cNvCxnSpPr/>
          <p:nvPr/>
        </p:nvCxnSpPr>
        <p:spPr>
          <a:xfrm>
            <a:off x="5029560" y="4495320"/>
            <a:ext cx="470880" cy="2520"/>
          </a:xfrm>
          <a:prstGeom prst="straightConnector1">
            <a:avLst/>
          </a:prstGeom>
          <a:ln w="19050">
            <a:solidFill>
              <a:srgbClr val="37474f"/>
            </a:solidFill>
            <a:round/>
          </a:ln>
        </p:spPr>
      </p:cxnSp>
      <p:sp>
        <p:nvSpPr>
          <p:cNvPr id="241" name="PlaceHolder 1"/>
          <p:cNvSpPr>
            <a:spLocks noGrp="1"/>
          </p:cNvSpPr>
          <p:nvPr>
            <p:ph type="sldNum" idx="7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lt1"/>
                </a:solidFill>
                <a:latin typeface="Average"/>
                <a:ea typeface="Averag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AC4140BD-85C3-4824-B9EA-C60C2D9AE6DD}" type="slidenum">
              <a:rPr b="0" lang="en-US" sz="1000" spc="-1" strike="noStrike">
                <a:solidFill>
                  <a:schemeClr val="lt1"/>
                </a:solidFill>
                <a:latin typeface="Average"/>
                <a:ea typeface="Average"/>
              </a:rPr>
              <a:t>&lt;番号&gt;</a:t>
            </a:fld>
            <a:endParaRPr b="0" lang="en-US" sz="1000" spc="-1" strike="noStrike">
              <a:solidFill>
                <a:srgbClr val="000000"/>
              </a:solidFill>
              <a:latin typeface="游明朝"/>
            </a:endParaRPr>
          </a:p>
        </p:txBody>
      </p:sp>
      <p:sp>
        <p:nvSpPr>
          <p:cNvPr id="242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クリックしてタイトルテキストを編集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クリックしてアウトラインのテキストを編集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chemeClr val="l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sldNum" idx="8"/>
          </p:nvPr>
        </p:nvSpPr>
        <p:spPr>
          <a:xfrm>
            <a:off x="8490240" y="4681080"/>
            <a:ext cx="546120" cy="39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000" spc="-1" strike="noStrike">
                <a:solidFill>
                  <a:schemeClr val="accent3"/>
                </a:solidFill>
                <a:latin typeface="Average"/>
                <a:ea typeface="Average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1ACC732-6AB2-47DD-8D9F-1A9CB2CA7CC2}" type="slidenum">
              <a:rPr b="0" lang="en-US" sz="1000" spc="-1" strike="noStrike">
                <a:solidFill>
                  <a:schemeClr val="accent3"/>
                </a:solidFill>
                <a:latin typeface="Average"/>
                <a:ea typeface="Average"/>
              </a:rPr>
              <a:t>&lt;番号&gt;</a:t>
            </a:fld>
            <a:endParaRPr b="0" lang="en-US" sz="1000" spc="-1" strike="noStrike">
              <a:solidFill>
                <a:srgbClr val="000000"/>
              </a:solidFill>
              <a:latin typeface="游明朝"/>
            </a:endParaRPr>
          </a:p>
        </p:txBody>
      </p:sp>
      <p:sp>
        <p:nvSpPr>
          <p:cNvPr id="281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クリックしてタイトルテキストを編集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クリックしてアウトラインのテキストを編集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ja-JP" sz="14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ja-JP" sz="2000" spc="-1" strike="noStrike">
                <a:solidFill>
                  <a:srgbClr val="000000"/>
                </a:solidFill>
                <a:latin typeface="Arial"/>
              </a:rPr>
              <a:t>レベル目のアウトライン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7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8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jpeg"/><Relationship Id="rId3" Type="http://schemas.openxmlformats.org/officeDocument/2006/relationships/slideLayout" Target="../slideLayouts/slideLayout40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40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chat.openai.com/share/65cdd221-52e2-4862-80e8-bda8b1d064bf" TargetMode="External"/><Relationship Id="rId2" Type="http://schemas.openxmlformats.org/officeDocument/2006/relationships/slideLayout" Target="../slideLayouts/slideLayout40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jpeg"/><Relationship Id="rId3" Type="http://schemas.openxmlformats.org/officeDocument/2006/relationships/slideLayout" Target="../slideLayouts/slideLayout4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195480" y="1836720"/>
            <a:ext cx="8750880" cy="93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3120" spc="-1" strike="noStrike">
                <a:solidFill>
                  <a:schemeClr val="dk1"/>
                </a:solidFill>
                <a:latin typeface="Oswald"/>
                <a:ea typeface="Oswald"/>
              </a:rPr>
              <a:t>課題１：金沢市の画像にある 木の本数を数えよ</a:t>
            </a:r>
            <a:endParaRPr b="0" lang="en-US" sz="312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subTitle"/>
          </p:nvPr>
        </p:nvSpPr>
        <p:spPr>
          <a:xfrm>
            <a:off x="671400" y="3166200"/>
            <a:ext cx="7799040" cy="790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1800" spc="-1" strike="noStrike">
                <a:solidFill>
                  <a:schemeClr val="accent3"/>
                </a:solidFill>
                <a:latin typeface="Average"/>
                <a:ea typeface="Average"/>
              </a:rPr>
              <a:t>物体検出モデル</a:t>
            </a: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YOLOv5</a:t>
            </a:r>
            <a:r>
              <a:rPr b="0" lang="ja" sz="1800" spc="-1" strike="noStrike">
                <a:solidFill>
                  <a:schemeClr val="accent3"/>
                </a:solidFill>
                <a:latin typeface="Average"/>
                <a:ea typeface="Average"/>
              </a:rPr>
              <a:t>と</a:t>
            </a: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EfficientDet D0</a:t>
            </a:r>
            <a:r>
              <a:rPr b="0" lang="ja" sz="1800" spc="-1" strike="noStrike">
                <a:solidFill>
                  <a:schemeClr val="accent3"/>
                </a:solidFill>
                <a:latin typeface="Average"/>
                <a:ea typeface="Average"/>
              </a:rPr>
              <a:t>を用いた 画像認識プログラムの作成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490320" y="526320"/>
            <a:ext cx="7824960" cy="4088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4800" spc="-1" strike="noStrike">
                <a:solidFill>
                  <a:schemeClr val="lt1"/>
                </a:solidFill>
                <a:latin typeface="Oswald"/>
                <a:ea typeface="Oswald"/>
              </a:rPr>
              <a:t>私でも 画像認識ができた！</a:t>
            </a:r>
            <a:endParaRPr b="0" lang="en-US" sz="4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265680" y="1081440"/>
            <a:ext cx="4042800" cy="1707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pc="-1" strike="noStrike">
                <a:solidFill>
                  <a:schemeClr val="dk1"/>
                </a:solidFill>
                <a:latin typeface="Oswald"/>
                <a:ea typeface="Oswald"/>
              </a:rPr>
              <a:t>ChatGPT</a:t>
            </a:r>
            <a:r>
              <a:rPr b="0" lang="ja" sz="3600" spc="-1" strike="noStrike">
                <a:solidFill>
                  <a:schemeClr val="dk1"/>
                </a:solidFill>
                <a:latin typeface="Oswald"/>
                <a:ea typeface="Oswald"/>
              </a:rPr>
              <a:t>はすごい！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 type="subTitle"/>
          </p:nvPr>
        </p:nvSpPr>
        <p:spPr>
          <a:xfrm>
            <a:off x="265680" y="2845080"/>
            <a:ext cx="4042800" cy="1343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1400" spc="-1" strike="noStrike">
                <a:solidFill>
                  <a:schemeClr val="dk1"/>
                </a:solidFill>
                <a:latin typeface="Average"/>
                <a:ea typeface="Average"/>
              </a:rPr>
              <a:t>なお、指示する側にもスキルが求められる模様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9" name="Google Shape;608;p115" descr="水面の浮き桟橋と梯子の手すりのモノクロ画像"/>
          <p:cNvPicPr/>
          <p:nvPr/>
        </p:nvPicPr>
        <p:blipFill>
          <a:blip r:embed="rId1"/>
          <a:srcRect l="27754" t="2669" r="9106" b="2669"/>
          <a:stretch/>
        </p:blipFill>
        <p:spPr>
          <a:xfrm>
            <a:off x="5355360" y="1069200"/>
            <a:ext cx="3002760" cy="3002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226080" y="357840"/>
            <a:ext cx="2975040" cy="950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1900" spc="-1" strike="noStrike">
                <a:solidFill>
                  <a:schemeClr val="dk1"/>
                </a:solidFill>
                <a:latin typeface="Oswald"/>
                <a:ea typeface="Oswald"/>
              </a:rPr>
              <a:t>ありがとうございました</a:t>
            </a:r>
            <a:endParaRPr b="0" lang="en-US" sz="19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/>
          </p:nvPr>
        </p:nvSpPr>
        <p:spPr>
          <a:xfrm>
            <a:off x="311040" y="1403640"/>
            <a:ext cx="2805480" cy="3177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 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2" name="Google Shape;615;p116" descr=" ゴールデン ゲート ブリッジを見上げるモノクロ画像"/>
          <p:cNvPicPr/>
          <p:nvPr/>
        </p:nvPicPr>
        <p:blipFill>
          <a:blip r:embed="rId1"/>
          <a:srcRect l="19050" t="9" r="4851" b="0"/>
          <a:stretch/>
        </p:blipFill>
        <p:spPr>
          <a:xfrm>
            <a:off x="3274560" y="0"/>
            <a:ext cx="5866920" cy="5141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543960" y="393480"/>
            <a:ext cx="7849800" cy="858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rm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600" spc="-1" strike="noStrike">
                <a:solidFill>
                  <a:schemeClr val="dk1"/>
                </a:solidFill>
                <a:latin typeface="Oswald"/>
                <a:ea typeface="Oswald"/>
              </a:rPr>
              <a:t>ChatGPT</a:t>
            </a:r>
            <a:r>
              <a:rPr b="0" lang="ja" sz="3600" spc="-1" strike="noStrike">
                <a:solidFill>
                  <a:schemeClr val="dk1"/>
                </a:solidFill>
                <a:latin typeface="Oswald"/>
                <a:ea typeface="Oswald"/>
              </a:rPr>
              <a:t>先生。私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2" name="Google Shape;535;p106" descr=""/>
          <p:cNvPicPr/>
          <p:nvPr/>
        </p:nvPicPr>
        <p:blipFill>
          <a:blip r:embed="rId1"/>
          <a:stretch/>
        </p:blipFill>
        <p:spPr>
          <a:xfrm>
            <a:off x="1754280" y="1254600"/>
            <a:ext cx="5429160" cy="3602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299880" y="149400"/>
            <a:ext cx="85179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222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3000" spc="-1" strike="noStrike">
                <a:solidFill>
                  <a:schemeClr val="dk1"/>
                </a:solidFill>
                <a:latin typeface="Oswald"/>
                <a:ea typeface="Oswald"/>
              </a:rPr>
              <a:t>Introduction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/>
          </p:nvPr>
        </p:nvSpPr>
        <p:spPr>
          <a:xfrm>
            <a:off x="313920" y="691200"/>
            <a:ext cx="8829720" cy="3988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50000"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-US" sz="3930" spc="-1" strike="noStrike">
                <a:solidFill>
                  <a:schemeClr val="accent3"/>
                </a:solidFill>
                <a:latin typeface="Average"/>
                <a:ea typeface="Average"/>
              </a:rPr>
              <a:t>AI</a:t>
            </a:r>
            <a:r>
              <a:rPr b="0" lang="ja" sz="3930" spc="-1" strike="noStrike">
                <a:solidFill>
                  <a:schemeClr val="accent3"/>
                </a:solidFill>
                <a:latin typeface="Average"/>
                <a:ea typeface="Average"/>
              </a:rPr>
              <a:t>チームの増田です。</a:t>
            </a:r>
            <a:endParaRPr b="0" lang="en-US" sz="393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393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3930" spc="-1" strike="noStrike">
                <a:solidFill>
                  <a:schemeClr val="accent3"/>
                </a:solidFill>
                <a:latin typeface="Average"/>
                <a:ea typeface="Average"/>
              </a:rPr>
              <a:t>このプレゼンでは、以下のトピックについて説明していきます。</a:t>
            </a:r>
            <a:endParaRPr b="0" lang="en-US" sz="3930" spc="-1" strike="noStrike">
              <a:solidFill>
                <a:srgbClr val="000000"/>
              </a:solidFill>
              <a:latin typeface="Arial"/>
            </a:endParaRPr>
          </a:p>
          <a:p>
            <a:pPr marL="457200" indent="-397800">
              <a:lnSpc>
                <a:spcPct val="115000"/>
              </a:lnSpc>
              <a:spcBef>
                <a:spcPts val="1199"/>
              </a:spcBef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ja" sz="5610" spc="-1" strike="noStrike">
                <a:solidFill>
                  <a:schemeClr val="accent3"/>
                </a:solidFill>
                <a:latin typeface="Average"/>
                <a:ea typeface="Average"/>
              </a:rPr>
              <a:t>どんな検出手法を使ったか</a:t>
            </a:r>
            <a:endParaRPr b="0" lang="en-US" sz="5610" spc="-1" strike="noStrike">
              <a:solidFill>
                <a:srgbClr val="000000"/>
              </a:solidFill>
              <a:latin typeface="Arial"/>
            </a:endParaRPr>
          </a:p>
          <a:p>
            <a:pPr marL="457200" indent="-397800">
              <a:lnSpc>
                <a:spcPct val="115000"/>
              </a:lnSpc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ja" sz="5610" spc="-1" strike="noStrike">
                <a:solidFill>
                  <a:schemeClr val="accent3"/>
                </a:solidFill>
                <a:latin typeface="Average"/>
                <a:ea typeface="Average"/>
              </a:rPr>
              <a:t>検出精度はどうだったか</a:t>
            </a:r>
            <a:endParaRPr b="0" lang="en-US" sz="5610" spc="-1" strike="noStrike">
              <a:solidFill>
                <a:srgbClr val="000000"/>
              </a:solidFill>
              <a:latin typeface="Arial"/>
            </a:endParaRPr>
          </a:p>
          <a:p>
            <a:pPr marL="457200" indent="-397800">
              <a:lnSpc>
                <a:spcPct val="115000"/>
              </a:lnSpc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ja" sz="5610" spc="-1" strike="noStrike">
                <a:solidFill>
                  <a:schemeClr val="accent3"/>
                </a:solidFill>
                <a:latin typeface="Average"/>
                <a:ea typeface="Average"/>
              </a:rPr>
              <a:t>どうやってプログラムを完成させたか</a:t>
            </a:r>
            <a:endParaRPr b="0" lang="en-US" sz="5610" spc="-1" strike="noStrike">
              <a:solidFill>
                <a:srgbClr val="000000"/>
              </a:solidFill>
              <a:latin typeface="Arial"/>
            </a:endParaRPr>
          </a:p>
          <a:p>
            <a:pPr marL="457200" indent="-397800">
              <a:lnSpc>
                <a:spcPct val="115000"/>
              </a:lnSpc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ja" sz="5610" spc="-1" strike="noStrike">
                <a:solidFill>
                  <a:schemeClr val="accent3"/>
                </a:solidFill>
                <a:latin typeface="Average"/>
                <a:ea typeface="Average"/>
              </a:rPr>
              <a:t>どんな工夫をしたか</a:t>
            </a:r>
            <a:endParaRPr b="0" lang="en-US" sz="5610" spc="-1" strike="noStrike">
              <a:solidFill>
                <a:srgbClr val="000000"/>
              </a:solidFill>
              <a:latin typeface="Arial"/>
            </a:endParaRPr>
          </a:p>
          <a:p>
            <a:pPr marL="457200" indent="-397800">
              <a:lnSpc>
                <a:spcPct val="115000"/>
              </a:lnSpc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ja" sz="5610" spc="-1" strike="noStrike">
                <a:solidFill>
                  <a:schemeClr val="accent3"/>
                </a:solidFill>
                <a:latin typeface="Average"/>
                <a:ea typeface="Average"/>
              </a:rPr>
              <a:t>どんなところに苦労したか</a:t>
            </a:r>
            <a:endParaRPr b="0" lang="en-US" sz="561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180000" y="82800"/>
            <a:ext cx="85179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222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3000" spc="-1" strike="noStrike">
                <a:solidFill>
                  <a:schemeClr val="dk1"/>
                </a:solidFill>
                <a:latin typeface="Oswald"/>
                <a:ea typeface="Oswald"/>
              </a:rPr>
              <a:t>どんな検出手法を使ったか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/>
          </p:nvPr>
        </p:nvSpPr>
        <p:spPr>
          <a:xfrm>
            <a:off x="328680" y="653400"/>
            <a:ext cx="4530960" cy="4145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57200" indent="-310680">
              <a:lnSpc>
                <a:spcPct val="95000"/>
              </a:lnSpc>
              <a:buClr>
                <a:srgbClr val="cacaca"/>
              </a:buClr>
              <a:buFont typeface="Average"/>
              <a:buChar char="●"/>
            </a:pPr>
            <a:r>
              <a:rPr b="0" lang="ja" sz="1100" spc="-1" strike="noStrike">
                <a:solidFill>
                  <a:schemeClr val="accent3"/>
                </a:solidFill>
                <a:latin typeface="Average"/>
                <a:ea typeface="Average"/>
              </a:rPr>
              <a:t>アノテーションツール</a:t>
            </a:r>
            <a:r>
              <a:rPr b="0" lang="en-US" sz="1100" spc="-1" strike="noStrike">
                <a:solidFill>
                  <a:schemeClr val="accent3"/>
                </a:solidFill>
                <a:latin typeface="Average"/>
                <a:ea typeface="Average"/>
              </a:rPr>
              <a:t>: LabelImg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1100" spc="-1" strike="noStrike">
                <a:solidFill>
                  <a:schemeClr val="accent3"/>
                </a:solidFill>
                <a:latin typeface="Average"/>
                <a:ea typeface="Average"/>
              </a:rPr>
              <a:t>（物体検出データセットを作成するため）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457200" indent="-310680">
              <a:lnSpc>
                <a:spcPct val="95000"/>
              </a:lnSpc>
              <a:spcBef>
                <a:spcPts val="1199"/>
              </a:spcBef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ja" sz="1100" spc="-1" strike="noStrike">
                <a:solidFill>
                  <a:schemeClr val="accent3"/>
                </a:solidFill>
                <a:latin typeface="Average"/>
                <a:ea typeface="Average"/>
              </a:rPr>
              <a:t>検出モデル</a:t>
            </a:r>
            <a:r>
              <a:rPr b="0" lang="en-US" sz="1100" spc="-1" strike="noStrike">
                <a:solidFill>
                  <a:schemeClr val="accent3"/>
                </a:solidFill>
                <a:latin typeface="Average"/>
                <a:ea typeface="Average"/>
              </a:rPr>
              <a:t>: YOLOv5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en-US" sz="1100" spc="-1" strike="noStrike">
                <a:solidFill>
                  <a:schemeClr val="accent3"/>
                </a:solidFill>
                <a:latin typeface="Average"/>
                <a:ea typeface="Average"/>
              </a:rPr>
              <a:t>EfficientDet D0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1000" spc="-1" strike="noStrike">
                <a:solidFill>
                  <a:schemeClr val="accent3"/>
                </a:solidFill>
                <a:latin typeface="Average"/>
                <a:ea typeface="Average"/>
              </a:rPr>
              <a:t>【アノテーション】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アノテーションには</a:t>
            </a: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LabelImg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を使った。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アノテーションとは、画像に名前つきフレームをつけて 機械学習の教師データとする作業のこと。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08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1000" spc="-1" strike="noStrike">
                <a:solidFill>
                  <a:schemeClr val="accent3"/>
                </a:solidFill>
                <a:latin typeface="Average"/>
                <a:ea typeface="Average"/>
              </a:rPr>
              <a:t>【モデルのトレーニング】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YOLO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モデルのトレーニングには、</a:t>
            </a: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YOLOv5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の中でも 最もパラメーターの多い</a:t>
            </a: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YOLOv5x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を用いた。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学習回数（エポック）は</a:t>
            </a: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100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にした。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2398"/>
              </a:spcBef>
              <a:buNone/>
              <a:tabLst>
                <a:tab algn="l" pos="0"/>
              </a:tabLst>
            </a:pP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SSD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モデルののトレーニングには、</a:t>
            </a: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EfficientDet D0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を用いた。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Optimizer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の</a:t>
            </a: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total_steps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は</a:t>
            </a:r>
            <a:r>
              <a:rPr b="0" lang="en-US" sz="900" spc="-1" strike="noStrike">
                <a:solidFill>
                  <a:schemeClr val="accent3"/>
                </a:solidFill>
                <a:latin typeface="Average"/>
                <a:ea typeface="Average"/>
              </a:rPr>
              <a:t>300,000</a:t>
            </a:r>
            <a:r>
              <a:rPr b="0" lang="ja" sz="900" spc="-1" strike="noStrike">
                <a:solidFill>
                  <a:schemeClr val="accent3"/>
                </a:solidFill>
                <a:latin typeface="Average"/>
                <a:ea typeface="Average"/>
              </a:rPr>
              <a:t>にした。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7" name="Google Shape;548;p108" descr=""/>
          <p:cNvPicPr/>
          <p:nvPr/>
        </p:nvPicPr>
        <p:blipFill>
          <a:blip r:embed="rId1"/>
          <a:stretch/>
        </p:blipFill>
        <p:spPr>
          <a:xfrm>
            <a:off x="4860000" y="900000"/>
            <a:ext cx="3976920" cy="1994760"/>
          </a:xfrm>
          <a:prstGeom prst="rect">
            <a:avLst/>
          </a:prstGeom>
          <a:ln w="0">
            <a:noFill/>
          </a:ln>
        </p:spPr>
      </p:pic>
      <p:pic>
        <p:nvPicPr>
          <p:cNvPr id="328" name="Google Shape;549;p108" descr=""/>
          <p:cNvPicPr/>
          <p:nvPr/>
        </p:nvPicPr>
        <p:blipFill>
          <a:blip r:embed="rId2"/>
          <a:stretch/>
        </p:blipFill>
        <p:spPr>
          <a:xfrm>
            <a:off x="4860000" y="3746520"/>
            <a:ext cx="1979640" cy="1113120"/>
          </a:xfrm>
          <a:prstGeom prst="rect">
            <a:avLst/>
          </a:prstGeom>
          <a:ln w="0">
            <a:noFill/>
          </a:ln>
        </p:spPr>
      </p:pic>
      <p:sp>
        <p:nvSpPr>
          <p:cNvPr id="329" name="Google Shape;550;p108"/>
          <p:cNvSpPr/>
          <p:nvPr/>
        </p:nvSpPr>
        <p:spPr>
          <a:xfrm>
            <a:off x="4771440" y="411120"/>
            <a:ext cx="3868200" cy="41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500" spc="-1" strike="noStrike">
                <a:solidFill>
                  <a:schemeClr val="dk1"/>
                </a:solidFill>
                <a:latin typeface="Average"/>
                <a:ea typeface="Average"/>
              </a:rPr>
              <a:t>LabelImg</a:t>
            </a:r>
            <a:endParaRPr b="0" lang="en-US" sz="1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0" name="Google Shape;551;p108"/>
          <p:cNvSpPr/>
          <p:nvPr/>
        </p:nvSpPr>
        <p:spPr>
          <a:xfrm>
            <a:off x="4860000" y="3204000"/>
            <a:ext cx="143964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Average"/>
                <a:ea typeface="Average"/>
              </a:rPr>
              <a:t>YOLOv5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1" name="Google Shape;552;p108" descr=""/>
          <p:cNvPicPr/>
          <p:nvPr/>
        </p:nvPicPr>
        <p:blipFill>
          <a:blip r:embed="rId3"/>
          <a:stretch/>
        </p:blipFill>
        <p:spPr>
          <a:xfrm>
            <a:off x="7020000" y="3746160"/>
            <a:ext cx="1979640" cy="1113480"/>
          </a:xfrm>
          <a:prstGeom prst="rect">
            <a:avLst/>
          </a:prstGeom>
          <a:ln w="0">
            <a:noFill/>
          </a:ln>
        </p:spPr>
      </p:pic>
      <p:sp>
        <p:nvSpPr>
          <p:cNvPr id="332" name="Google Shape;553;p108"/>
          <p:cNvSpPr/>
          <p:nvPr/>
        </p:nvSpPr>
        <p:spPr>
          <a:xfrm>
            <a:off x="7020000" y="3204000"/>
            <a:ext cx="161964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Average"/>
                <a:ea typeface="Average"/>
              </a:rPr>
              <a:t>EfficientDet D0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PlaceHolder 1"/>
          <p:cNvSpPr>
            <a:spLocks noGrp="1"/>
          </p:cNvSpPr>
          <p:nvPr>
            <p:ph type="title"/>
          </p:nvPr>
        </p:nvSpPr>
        <p:spPr>
          <a:xfrm>
            <a:off x="311760" y="180000"/>
            <a:ext cx="85179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222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3000" spc="-1" strike="noStrike">
                <a:solidFill>
                  <a:schemeClr val="dk1"/>
                </a:solidFill>
                <a:latin typeface="Oswald"/>
                <a:ea typeface="Oswald"/>
              </a:rPr>
              <a:t>検出精度はどうだったか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/>
          </p:nvPr>
        </p:nvSpPr>
        <p:spPr>
          <a:xfrm>
            <a:off x="540000" y="774360"/>
            <a:ext cx="2879640" cy="102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5720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mAP50  ==  0.111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mAP50-95  ==  0.0295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5" name="Google Shape;560;p109" descr=""/>
          <p:cNvPicPr/>
          <p:nvPr/>
        </p:nvPicPr>
        <p:blipFill>
          <a:blip r:embed="rId1"/>
          <a:stretch/>
        </p:blipFill>
        <p:spPr>
          <a:xfrm>
            <a:off x="3420000" y="1080000"/>
            <a:ext cx="2160720" cy="1079640"/>
          </a:xfrm>
          <a:prstGeom prst="rect">
            <a:avLst/>
          </a:prstGeom>
          <a:ln w="0">
            <a:noFill/>
          </a:ln>
        </p:spPr>
      </p:pic>
      <p:sp>
        <p:nvSpPr>
          <p:cNvPr id="336" name="Google Shape;561;p109"/>
          <p:cNvSpPr/>
          <p:nvPr/>
        </p:nvSpPr>
        <p:spPr>
          <a:xfrm>
            <a:off x="563040" y="733680"/>
            <a:ext cx="105660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Arial"/>
              </a:rPr>
              <a:t>YOLOv5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Google Shape;562;p109"/>
          <p:cNvSpPr/>
          <p:nvPr/>
        </p:nvSpPr>
        <p:spPr>
          <a:xfrm>
            <a:off x="5861520" y="750600"/>
            <a:ext cx="169812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ffffff"/>
                </a:solidFill>
                <a:latin typeface="Arial"/>
                <a:ea typeface="Arial"/>
              </a:rPr>
              <a:t>EfficientDet D0</a:t>
            </a:r>
            <a:endParaRPr b="0" lang="en-US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Google Shape;563;p109"/>
          <p:cNvSpPr/>
          <p:nvPr/>
        </p:nvSpPr>
        <p:spPr>
          <a:xfrm>
            <a:off x="5819760" y="854280"/>
            <a:ext cx="3009960" cy="107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rmAutofit/>
          </a:bodyPr>
          <a:p>
            <a:pPr marL="457200" indent="-228600">
              <a:lnSpc>
                <a:spcPct val="115000"/>
              </a:lnSpc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mAP50  ==  0.223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>
              <a:lnSpc>
                <a:spcPct val="115000"/>
              </a:lnSpc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en-US" sz="1800" spc="-1" strike="noStrike">
                <a:solidFill>
                  <a:schemeClr val="accent3"/>
                </a:solidFill>
                <a:latin typeface="Average"/>
                <a:ea typeface="Average"/>
              </a:rPr>
              <a:t>MAP50-95 == 0.087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Google Shape;564;p109"/>
          <p:cNvSpPr/>
          <p:nvPr/>
        </p:nvSpPr>
        <p:spPr>
          <a:xfrm>
            <a:off x="540000" y="2191680"/>
            <a:ext cx="5508000" cy="50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これらの値は、</a:t>
            </a:r>
            <a:r>
              <a:rPr b="0" lang="en-US" sz="1200" spc="-1" strike="noStrike">
                <a:solidFill>
                  <a:schemeClr val="accent3"/>
                </a:solidFill>
                <a:latin typeface="Average"/>
                <a:ea typeface="Average"/>
              </a:rPr>
              <a:t>0</a:t>
            </a: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から</a:t>
            </a:r>
            <a:r>
              <a:rPr b="0" lang="en-US" sz="1200" spc="-1" strike="noStrike">
                <a:solidFill>
                  <a:schemeClr val="accent3"/>
                </a:solidFill>
                <a:latin typeface="Average"/>
                <a:ea typeface="Average"/>
              </a:rPr>
              <a:t>1</a:t>
            </a: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の範囲で解釈され、値が高いほどモデルの性能が良い。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200" spc="-1" strike="noStrike">
                <a:solidFill>
                  <a:schemeClr val="accent3"/>
                </a:solidFill>
                <a:latin typeface="Average"/>
                <a:ea typeface="Average"/>
              </a:rPr>
              <a:t>mAP50</a:t>
            </a: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が</a:t>
            </a:r>
            <a:r>
              <a:rPr b="0" lang="en-US" sz="1200" spc="-1" strike="noStrike">
                <a:solidFill>
                  <a:schemeClr val="accent3"/>
                </a:solidFill>
                <a:latin typeface="Average"/>
                <a:ea typeface="Average"/>
              </a:rPr>
              <a:t>0.5</a:t>
            </a: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以上であれば、ある程度の性能があるとさ</a:t>
            </a: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れる。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0" name="Google Shape;565;p109"/>
          <p:cNvSpPr/>
          <p:nvPr/>
        </p:nvSpPr>
        <p:spPr>
          <a:xfrm>
            <a:off x="360000" y="3029400"/>
            <a:ext cx="4499640" cy="57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ja" sz="2510" spc="-1" strike="noStrike">
                <a:solidFill>
                  <a:schemeClr val="dk1"/>
                </a:solidFill>
                <a:latin typeface="Oswald"/>
                <a:ea typeface="Oswald"/>
              </a:rPr>
              <a:t>なぜ検出精度が悪かったのか</a:t>
            </a:r>
            <a:endParaRPr b="0" lang="en-US" sz="251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US" sz="262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1" name="Google Shape;566;p109" descr=""/>
          <p:cNvPicPr/>
          <p:nvPr/>
        </p:nvPicPr>
        <p:blipFill>
          <a:blip r:embed="rId2"/>
          <a:stretch/>
        </p:blipFill>
        <p:spPr>
          <a:xfrm>
            <a:off x="4799520" y="2700000"/>
            <a:ext cx="4344120" cy="2443320"/>
          </a:xfrm>
          <a:prstGeom prst="rect">
            <a:avLst/>
          </a:prstGeom>
          <a:ln w="0">
            <a:noFill/>
          </a:ln>
        </p:spPr>
      </p:pic>
      <p:sp>
        <p:nvSpPr>
          <p:cNvPr id="342" name="Google Shape;567;p109"/>
          <p:cNvSpPr/>
          <p:nvPr/>
        </p:nvSpPr>
        <p:spPr>
          <a:xfrm>
            <a:off x="540000" y="3631680"/>
            <a:ext cx="4679640" cy="71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右の図</a:t>
            </a:r>
            <a:r>
              <a:rPr b="0" lang="en-US" sz="1200" spc="-1" strike="noStrike">
                <a:solidFill>
                  <a:schemeClr val="accent3"/>
                </a:solidFill>
                <a:latin typeface="Average"/>
                <a:ea typeface="Average"/>
              </a:rPr>
              <a:t>(LabelImg)</a:t>
            </a: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のように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『葉っぱだけ』 『幹だけ』 でもアノテーションをつけたが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それが細かすぎて、例外が多くなり精度が落ちてしまった。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311760" y="269280"/>
            <a:ext cx="85179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222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3000" spc="-1" strike="noStrike">
                <a:solidFill>
                  <a:schemeClr val="dk1"/>
                </a:solidFill>
                <a:latin typeface="Oswald"/>
                <a:ea typeface="Oswald"/>
              </a:rPr>
              <a:t>どうやってプログラムを完成させたか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/>
          </p:nvPr>
        </p:nvSpPr>
        <p:spPr>
          <a:xfrm>
            <a:off x="311760" y="935280"/>
            <a:ext cx="8409960" cy="341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基本的に、コーディングは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私より技術力の高い</a:t>
            </a: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ChatGPT</a:t>
            </a: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にアドバイスをもらいながら、進めていきました。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5" name="Google Shape;574;p110" descr=""/>
          <p:cNvPicPr/>
          <p:nvPr/>
        </p:nvPicPr>
        <p:blipFill>
          <a:blip r:embed="rId1"/>
          <a:stretch/>
        </p:blipFill>
        <p:spPr>
          <a:xfrm>
            <a:off x="1832400" y="1853280"/>
            <a:ext cx="5368320" cy="3018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222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3000" spc="-1" strike="noStrike">
                <a:solidFill>
                  <a:schemeClr val="dk1"/>
                </a:solidFill>
                <a:latin typeface="Oswald"/>
                <a:ea typeface="Oswald"/>
              </a:rPr>
              <a:t>どんな工夫をしたか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6167880" cy="1547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57200" indent="-31752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ChatGPT</a:t>
            </a: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に的確なアドバイスをもらうため、次の</a:t>
            </a: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3</a:t>
            </a: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つに気をつけて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04920">
              <a:lnSpc>
                <a:spcPct val="115000"/>
              </a:lnSpc>
              <a:buClr>
                <a:srgbClr val="cacaca"/>
              </a:buClr>
              <a:buFont typeface="Average"/>
              <a:buChar char="○"/>
            </a:pP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現状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04920">
              <a:lnSpc>
                <a:spcPct val="115000"/>
              </a:lnSpc>
              <a:buClr>
                <a:srgbClr val="cacaca"/>
              </a:buClr>
              <a:buFont typeface="Average"/>
              <a:buChar char="○"/>
            </a:pP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やりたいこと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04920">
              <a:lnSpc>
                <a:spcPct val="115000"/>
              </a:lnSpc>
              <a:buClr>
                <a:srgbClr val="cacaca"/>
              </a:buClr>
              <a:buFont typeface="Average"/>
              <a:buChar char="○"/>
            </a:pP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問題点の指摘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良いプロンプト（</a:t>
            </a: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ChatGPT</a:t>
            </a: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へのメッセージ）で指示を出すことを心掛けました。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Google Shape;581;p111"/>
          <p:cNvSpPr/>
          <p:nvPr/>
        </p:nvSpPr>
        <p:spPr>
          <a:xfrm>
            <a:off x="8280" y="3060000"/>
            <a:ext cx="8271360" cy="1443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marL="457200">
              <a:lnSpc>
                <a:spcPct val="115000"/>
              </a:lnSpc>
              <a:tabLst>
                <a:tab algn="l" pos="0"/>
              </a:tabLst>
            </a:pP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課題１についての</a:t>
            </a: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ChatGPT</a:t>
            </a: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と私のソリューションは、次の</a:t>
            </a: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URL</a:t>
            </a: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をご覧ください。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-US" sz="1600" spc="-1" strike="noStrike" u="sng">
                <a:solidFill>
                  <a:schemeClr val="hlink"/>
                </a:solidFill>
                <a:uFillTx/>
                <a:latin typeface="Average"/>
                <a:ea typeface="Average"/>
                <a:hlinkClick r:id="rId1"/>
              </a:rPr>
              <a:t>https://chat.openai.com/share/65cdd221-52e2-4862-80e8-bda8b1d064bf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marL="457200">
              <a:lnSpc>
                <a:spcPct val="115000"/>
              </a:lnSpc>
              <a:spcBef>
                <a:spcPts val="1199"/>
              </a:spcBef>
              <a:tabLst>
                <a:tab algn="l" pos="0"/>
              </a:tabLst>
            </a:pPr>
            <a:r>
              <a:rPr b="0" lang="en-US" sz="1600" spc="-1" strike="noStrike">
                <a:solidFill>
                  <a:schemeClr val="accent3"/>
                </a:solidFill>
                <a:latin typeface="Average"/>
                <a:ea typeface="Average"/>
              </a:rPr>
              <a:t>https://chat.openai.com/share/5975d0df-1dba-4adb-b7d0-82214032a25a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17960" cy="570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 fontScale="87222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ja" sz="3000" spc="-1" strike="noStrike">
                <a:solidFill>
                  <a:schemeClr val="dk1"/>
                </a:solidFill>
                <a:latin typeface="Oswald"/>
                <a:ea typeface="Oswald"/>
              </a:rPr>
              <a:t>どんなところに苦労したか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311760" y="1152360"/>
            <a:ext cx="8409960" cy="3413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rmAutofit/>
          </a:bodyPr>
          <a:p>
            <a:pPr marL="457200" indent="-317520">
              <a:lnSpc>
                <a:spcPct val="115000"/>
              </a:lnSpc>
              <a:buClr>
                <a:srgbClr val="cacaca"/>
              </a:buClr>
              <a:buFont typeface="Average"/>
              <a:buChar char="●"/>
            </a:pP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最も苦労したのは、木をカウントするプログラムを作ったときにエラーが出たところです。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accent3"/>
                </a:solidFill>
                <a:latin typeface="Average"/>
                <a:ea typeface="Average"/>
              </a:rPr>
              <a:t>YOLOv5</a:t>
            </a: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の仕様変更で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04920">
              <a:lnSpc>
                <a:spcPct val="115000"/>
              </a:lnSpc>
              <a:spcBef>
                <a:spcPts val="1199"/>
              </a:spcBef>
              <a:buClr>
                <a:srgbClr val="cacaca"/>
              </a:buClr>
              <a:buFont typeface="Average"/>
              <a:buChar char="○"/>
              <a:tabLst>
                <a:tab algn="l" pos="0"/>
              </a:tabLst>
            </a:pP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モジュールそのものがなかったり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04920">
              <a:lnSpc>
                <a:spcPct val="115000"/>
              </a:lnSpc>
              <a:buClr>
                <a:srgbClr val="cacaca"/>
              </a:buClr>
              <a:buFont typeface="Average"/>
              <a:buChar char="○"/>
              <a:tabLst>
                <a:tab algn="l" pos="0"/>
              </a:tabLst>
            </a:pPr>
            <a:r>
              <a:rPr b="0" lang="ja" sz="1200" spc="-1" strike="noStrike">
                <a:solidFill>
                  <a:schemeClr val="accent3"/>
                </a:solidFill>
                <a:latin typeface="Average"/>
                <a:ea typeface="Average"/>
              </a:rPr>
              <a:t>モジュール内に使いたい関数がなかったり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エラーのオンパレードで、その対処に苦労しました。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-317520">
              <a:lnSpc>
                <a:spcPct val="115000"/>
              </a:lnSpc>
              <a:spcBef>
                <a:spcPts val="1199"/>
              </a:spcBef>
              <a:buClr>
                <a:srgbClr val="cacaca"/>
              </a:buClr>
              <a:buFont typeface="Average"/>
              <a:buChar char="●"/>
              <a:tabLst>
                <a:tab algn="l" pos="0"/>
              </a:tabLst>
            </a:pP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次に苦労したのは、アノテーションをつける作業です。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私がつけたアノテーションは、葉っぱだけや、幹だけでも「木」としてフレームをつけたが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  <a:p>
            <a:pPr marL="457200" indent="0">
              <a:lnSpc>
                <a:spcPct val="115000"/>
              </a:lnSpc>
              <a:spcBef>
                <a:spcPts val="1199"/>
              </a:spcBef>
              <a:buNone/>
              <a:tabLst>
                <a:tab algn="l" pos="0"/>
              </a:tabLst>
            </a:pPr>
            <a:r>
              <a:rPr b="0" lang="ja" sz="1400" spc="-1" strike="noStrike">
                <a:solidFill>
                  <a:schemeClr val="accent3"/>
                </a:solidFill>
                <a:latin typeface="Average"/>
                <a:ea typeface="Average"/>
              </a:rPr>
              <a:t>アノテーションが細かすぎて、予測精度を落とした要因になってしまったようです。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592;p113"/>
          <p:cNvSpPr/>
          <p:nvPr/>
        </p:nvSpPr>
        <p:spPr>
          <a:xfrm>
            <a:off x="1591560" y="403560"/>
            <a:ext cx="5958360" cy="397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ja" sz="2700" spc="-1" strike="noStrike">
                <a:solidFill>
                  <a:schemeClr val="dk1"/>
                </a:solidFill>
                <a:latin typeface="Average"/>
                <a:ea typeface="Average"/>
              </a:rPr>
              <a:t>検出画像</a:t>
            </a:r>
            <a:endParaRPr b="0" lang="en-US" sz="27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2" name="Google Shape;593;p113" descr=""/>
          <p:cNvPicPr/>
          <p:nvPr/>
        </p:nvPicPr>
        <p:blipFill>
          <a:blip r:embed="rId1"/>
          <a:stretch/>
        </p:blipFill>
        <p:spPr>
          <a:xfrm>
            <a:off x="1119240" y="1410840"/>
            <a:ext cx="3283560" cy="3264480"/>
          </a:xfrm>
          <a:prstGeom prst="rect">
            <a:avLst/>
          </a:prstGeom>
          <a:ln w="0">
            <a:noFill/>
          </a:ln>
        </p:spPr>
      </p:pic>
      <p:sp>
        <p:nvSpPr>
          <p:cNvPr id="353" name="Google Shape;594;p113"/>
          <p:cNvSpPr/>
          <p:nvPr/>
        </p:nvSpPr>
        <p:spPr>
          <a:xfrm>
            <a:off x="1119240" y="959400"/>
            <a:ext cx="424836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Average"/>
                <a:ea typeface="Average"/>
              </a:rPr>
              <a:t>Training Detection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54" name="Google Shape;595;p113" descr=""/>
          <p:cNvPicPr/>
          <p:nvPr/>
        </p:nvPicPr>
        <p:blipFill>
          <a:blip r:embed="rId2"/>
          <a:stretch/>
        </p:blipFill>
        <p:spPr>
          <a:xfrm>
            <a:off x="5235120" y="1410840"/>
            <a:ext cx="2314800" cy="3473280"/>
          </a:xfrm>
          <a:prstGeom prst="rect">
            <a:avLst/>
          </a:prstGeom>
          <a:ln w="0">
            <a:noFill/>
          </a:ln>
        </p:spPr>
      </p:pic>
      <p:sp>
        <p:nvSpPr>
          <p:cNvPr id="355" name="Google Shape;596;p113"/>
          <p:cNvSpPr/>
          <p:nvPr/>
        </p:nvSpPr>
        <p:spPr>
          <a:xfrm>
            <a:off x="5235120" y="959400"/>
            <a:ext cx="3761280" cy="395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Average"/>
                <a:ea typeface="Average"/>
              </a:rPr>
              <a:t>Actual Detection</a:t>
            </a:r>
            <a:endParaRPr b="0" lang="en-US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LibreOffice/7.6.2.1$Windows_X86_64 LibreOffice_project/56f7684011345957bbf33a7ee678afaf4d2ba333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ja-JP</dc:language>
  <cp:lastModifiedBy/>
  <dcterms:modified xsi:type="dcterms:W3CDTF">2023-11-18T01:37:07Z</dcterms:modified>
  <cp:revision>1</cp:revision>
  <dc:subject/>
  <dc:title/>
</cp:coreProperties>
</file>